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3" r:id="rId2"/>
    <p:sldId id="264" r:id="rId3"/>
    <p:sldId id="257" r:id="rId4"/>
    <p:sldId id="268" r:id="rId5"/>
    <p:sldId id="261" r:id="rId6"/>
    <p:sldId id="271" r:id="rId7"/>
    <p:sldId id="258" r:id="rId8"/>
    <p:sldId id="259" r:id="rId9"/>
    <p:sldId id="260" r:id="rId10"/>
    <p:sldId id="267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good" initials="lg" lastIdx="4" clrIdx="0">
    <p:extLst>
      <p:ext uri="{19B8F6BF-5375-455C-9EA6-DF929625EA0E}">
        <p15:presenceInfo xmlns:p15="http://schemas.microsoft.com/office/powerpoint/2012/main" userId="lagoo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7-22T13:28:33.580" idx="2">
    <p:pos x="4930" y="459"/>
    <p:text>You need a slide before this one that focuses on connecting  degrees, industry certifications, badges, certificates et al -- why that's the big idea/need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79590-9E84-4F42-842F-13D8AC93483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D162D-E662-4302-BF1E-E65340597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0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117F66-9976-4B03-BA21-1081FA9D097A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629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D162D-E662-4302-BF1E-E65340597D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36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AB3B-C223-42E8-A6CE-42A87F73C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8BA-669C-4205-9EF2-FFF595C7A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4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AB3B-C223-42E8-A6CE-42A87F73C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8BA-669C-4205-9EF2-FFF595C7A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6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AB3B-C223-42E8-A6CE-42A87F73C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8BA-669C-4205-9EF2-FFF595C7A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2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AB3B-C223-42E8-A6CE-42A87F73C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8BA-669C-4205-9EF2-FFF595C7A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8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AB3B-C223-42E8-A6CE-42A87F73C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8BA-669C-4205-9EF2-FFF595C7A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0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AB3B-C223-42E8-A6CE-42A87F73C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8BA-669C-4205-9EF2-FFF595C7A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0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AB3B-C223-42E8-A6CE-42A87F73C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8BA-669C-4205-9EF2-FFF595C7A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4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AB3B-C223-42E8-A6CE-42A87F73C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8BA-669C-4205-9EF2-FFF595C7A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5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AB3B-C223-42E8-A6CE-42A87F73C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8BA-669C-4205-9EF2-FFF595C7A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7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AB3B-C223-42E8-A6CE-42A87F73C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8BA-669C-4205-9EF2-FFF595C7A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9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BAB3B-C223-42E8-A6CE-42A87F73C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8BA-669C-4205-9EF2-FFF595C7A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4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BAB3B-C223-42E8-A6CE-42A87F73C1E0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658BA-669C-4205-9EF2-FFF595C7A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3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bird@skilledwork.or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NGA </a:t>
            </a:r>
            <a:r>
              <a:rPr lang="en-US" dirty="0">
                <a:solidFill>
                  <a:schemeClr val="accent5"/>
                </a:solidFill>
              </a:rPr>
              <a:t>2014 Summer Workforce Meetings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5"/>
                </a:solidFill>
              </a:rPr>
              <a:t>			</a:t>
            </a:r>
            <a:r>
              <a:rPr lang="en-US" sz="3600" dirty="0" smtClean="0">
                <a:solidFill>
                  <a:schemeClr val="accent5"/>
                </a:solidFill>
              </a:rPr>
              <a:t>Selected Handouts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200" dirty="0" smtClean="0">
                <a:solidFill>
                  <a:schemeClr val="accent5"/>
                </a:solidFill>
              </a:rPr>
              <a:t>“</a:t>
            </a:r>
            <a:r>
              <a:rPr lang="en-US" sz="3200" dirty="0">
                <a:solidFill>
                  <a:schemeClr val="accent5"/>
                </a:solidFill>
              </a:rPr>
              <a:t>The Changing World </a:t>
            </a:r>
            <a:r>
              <a:rPr lang="en-US" sz="3200">
                <a:solidFill>
                  <a:schemeClr val="accent5"/>
                </a:solidFill>
              </a:rPr>
              <a:t>of </a:t>
            </a:r>
            <a:r>
              <a:rPr lang="en-US" sz="3200" smtClean="0">
                <a:solidFill>
                  <a:schemeClr val="accent5"/>
                </a:solidFill>
              </a:rPr>
              <a:t>			Credentials/Badges/Certifications</a:t>
            </a:r>
            <a:r>
              <a:rPr lang="en-US" sz="3200" dirty="0">
                <a:solidFill>
                  <a:schemeClr val="accent5"/>
                </a:solidFill>
              </a:rPr>
              <a:t>.”</a:t>
            </a:r>
            <a:r>
              <a:rPr lang="en-US" dirty="0">
                <a:solidFill>
                  <a:schemeClr val="accent5"/>
                </a:solidFill>
              </a:rPr>
              <a:t>   </a:t>
            </a:r>
          </a:p>
          <a:p>
            <a:pPr marL="0" indent="0">
              <a:buNone/>
            </a:pPr>
            <a:endParaRPr lang="en-US" dirty="0" smtClean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5"/>
                </a:solidFill>
              </a:rPr>
              <a:t> For further information, contact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5"/>
                </a:solidFill>
              </a:rPr>
              <a:t>Dr. Keith. W. Bird, Senior Policy Associate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5"/>
                </a:solidFill>
              </a:rPr>
              <a:t>Corporation for a Skilled Workforce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5"/>
                </a:solidFill>
                <a:hlinkClick r:id="rId2"/>
              </a:rPr>
              <a:t>kbird@skilledwork.org</a:t>
            </a:r>
            <a:endParaRPr lang="en-US" dirty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5"/>
                </a:solidFill>
              </a:rPr>
              <a:t>843-685-4249 </a:t>
            </a:r>
            <a:endParaRPr lang="en-US" dirty="0" smtClean="0">
              <a:solidFill>
                <a:schemeClr val="accent5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816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80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5"/>
                </a:solidFill>
              </a:rPr>
              <a:t>Institutional, State, Federal Policy Recommendations:</a:t>
            </a:r>
            <a:endParaRPr lang="en-US" sz="40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189" y="1673634"/>
            <a:ext cx="10515600" cy="492804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buClr>
                <a:schemeClr val="accent1">
                  <a:lumMod val="75000"/>
                </a:schemeClr>
              </a:buClr>
              <a:buSzPct val="105000"/>
              <a:buFont typeface="Calibri" panose="020F0502020204030204" pitchFamily="34" charset="0"/>
              <a:buChar char="•"/>
            </a:pPr>
            <a:r>
              <a:rPr lang="en-US" altLang="en-US" sz="5600" b="1" dirty="0" smtClean="0">
                <a:solidFill>
                  <a:schemeClr val="accent5"/>
                </a:solidFill>
              </a:rPr>
              <a:t>Begin </a:t>
            </a:r>
            <a:r>
              <a:rPr lang="en-US" altLang="en-US" sz="5600" b="1" dirty="0">
                <a:solidFill>
                  <a:schemeClr val="accent5"/>
                </a:solidFill>
              </a:rPr>
              <a:t>a</a:t>
            </a:r>
            <a:r>
              <a:rPr lang="en-US" altLang="en-US" sz="5600" b="1" dirty="0" smtClean="0">
                <a:solidFill>
                  <a:schemeClr val="accent5"/>
                </a:solidFill>
              </a:rPr>
              <a:t> National Dialogue to establish </a:t>
            </a:r>
            <a:r>
              <a:rPr lang="en-US" altLang="en-US" sz="5600" b="1" dirty="0">
                <a:solidFill>
                  <a:schemeClr val="accent5"/>
                </a:solidFill>
              </a:rPr>
              <a:t>a national competency-based framework for Postsecondary </a:t>
            </a:r>
            <a:r>
              <a:rPr lang="en-US" altLang="en-US" sz="5600" b="1" dirty="0" smtClean="0">
                <a:solidFill>
                  <a:schemeClr val="accent5"/>
                </a:solidFill>
              </a:rPr>
              <a:t>Education </a:t>
            </a:r>
            <a:r>
              <a:rPr lang="en-US" altLang="en-US" sz="5600" dirty="0">
                <a:solidFill>
                  <a:schemeClr val="accent5"/>
                </a:solidFill>
              </a:rPr>
              <a:t>to establish learning outcomes for multiple levels of </a:t>
            </a:r>
            <a:r>
              <a:rPr lang="en-US" altLang="en-US" sz="5600" dirty="0" smtClean="0">
                <a:solidFill>
                  <a:schemeClr val="accent5"/>
                </a:solidFill>
              </a:rPr>
              <a:t>credentials with </a:t>
            </a:r>
            <a:r>
              <a:rPr lang="en-US" altLang="en-US" sz="5600" dirty="0">
                <a:solidFill>
                  <a:schemeClr val="accent5"/>
                </a:solidFill>
              </a:rPr>
              <a:t>input from multiple participants, including education, workforce, and employer </a:t>
            </a:r>
            <a:r>
              <a:rPr lang="en-US" altLang="en-US" sz="5600" dirty="0" smtClean="0">
                <a:solidFill>
                  <a:schemeClr val="accent5"/>
                </a:solidFill>
              </a:rPr>
              <a:t>stakeholders</a:t>
            </a:r>
            <a:endParaRPr lang="en-US" altLang="en-US" sz="5600" b="1" dirty="0">
              <a:solidFill>
                <a:schemeClr val="accent5"/>
              </a:solidFill>
            </a:endParaRPr>
          </a:p>
          <a:p>
            <a:pPr>
              <a:lnSpc>
                <a:spcPct val="120000"/>
              </a:lnSpc>
              <a:spcBef>
                <a:spcPts val="400"/>
              </a:spcBef>
              <a:buClr>
                <a:schemeClr val="accent1">
                  <a:lumMod val="75000"/>
                </a:schemeClr>
              </a:buClr>
              <a:buSzPct val="105000"/>
              <a:buFont typeface="Calibri" panose="020F0502020204030204" pitchFamily="34" charset="0"/>
              <a:buChar char="•"/>
            </a:pPr>
            <a:r>
              <a:rPr lang="en-US" altLang="en-US" sz="5600" b="1" dirty="0" smtClean="0">
                <a:solidFill>
                  <a:schemeClr val="accent5"/>
                </a:solidFill>
              </a:rPr>
              <a:t>Create </a:t>
            </a:r>
            <a:r>
              <a:rPr lang="en-US" altLang="en-US" sz="5600" b="1" dirty="0">
                <a:solidFill>
                  <a:schemeClr val="accent5"/>
                </a:solidFill>
              </a:rPr>
              <a:t>a National Clearinghouse for Credentials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buClr>
                <a:schemeClr val="accent1">
                  <a:lumMod val="75000"/>
                </a:schemeClr>
              </a:buClr>
              <a:buSzPct val="105000"/>
              <a:buFont typeface="Wingdings" panose="05000000000000000000" pitchFamily="2" charset="2"/>
              <a:buChar char="§"/>
            </a:pPr>
            <a:r>
              <a:rPr lang="en-US" altLang="en-US" sz="5600" dirty="0">
                <a:solidFill>
                  <a:schemeClr val="accent5"/>
                </a:solidFill>
              </a:rPr>
              <a:t>Provide standard terminology and methodologies to document the development and </a:t>
            </a:r>
            <a:r>
              <a:rPr lang="en-US" altLang="en-US" sz="5600" dirty="0" smtClean="0">
                <a:solidFill>
                  <a:schemeClr val="accent5"/>
                </a:solidFill>
              </a:rPr>
              <a:t>documentation </a:t>
            </a:r>
            <a:r>
              <a:rPr lang="en-US" altLang="en-US" sz="5600" dirty="0">
                <a:solidFill>
                  <a:schemeClr val="accent5"/>
                </a:solidFill>
              </a:rPr>
              <a:t>of standards for competency based qualifications and curricula (including  </a:t>
            </a:r>
            <a:r>
              <a:rPr lang="en-US" altLang="en-US" sz="5600" dirty="0" smtClean="0">
                <a:solidFill>
                  <a:schemeClr val="accent5"/>
                </a:solidFill>
              </a:rPr>
              <a:t>PLA/ </a:t>
            </a:r>
            <a:r>
              <a:rPr lang="en-US" altLang="en-US" sz="5600" dirty="0">
                <a:solidFill>
                  <a:schemeClr val="accent5"/>
                </a:solidFill>
              </a:rPr>
              <a:t>CTE credit transfer)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buClr>
                <a:schemeClr val="accent1">
                  <a:lumMod val="75000"/>
                </a:schemeClr>
              </a:buClr>
              <a:buSzPct val="105000"/>
              <a:buFont typeface="Wingdings" panose="05000000000000000000" pitchFamily="2" charset="2"/>
              <a:buChar char="§"/>
            </a:pPr>
            <a:r>
              <a:rPr lang="en-US" altLang="en-US" sz="5600" dirty="0">
                <a:solidFill>
                  <a:schemeClr val="accent5"/>
                </a:solidFill>
              </a:rPr>
              <a:t>Create a central database </a:t>
            </a:r>
            <a:r>
              <a:rPr lang="en-US" altLang="en-US" sz="5600" dirty="0" smtClean="0">
                <a:solidFill>
                  <a:schemeClr val="accent5"/>
                </a:solidFill>
              </a:rPr>
              <a:t>with common terminology and </a:t>
            </a:r>
            <a:r>
              <a:rPr lang="en-US" altLang="en-US" sz="5600" dirty="0">
                <a:solidFill>
                  <a:schemeClr val="accent5"/>
                </a:solidFill>
              </a:rPr>
              <a:t>ensure proper categorization of </a:t>
            </a:r>
            <a:r>
              <a:rPr lang="en-US" altLang="en-US" sz="5600" dirty="0" smtClean="0">
                <a:solidFill>
                  <a:schemeClr val="accent5"/>
                </a:solidFill>
              </a:rPr>
              <a:t>programs recognized </a:t>
            </a:r>
            <a:r>
              <a:rPr lang="en-US" altLang="en-US" sz="5600" dirty="0">
                <a:solidFill>
                  <a:schemeClr val="accent5"/>
                </a:solidFill>
              </a:rPr>
              <a:t>by federal and state governments and </a:t>
            </a:r>
            <a:r>
              <a:rPr lang="en-US" altLang="en-US" sz="5600" dirty="0" smtClean="0">
                <a:solidFill>
                  <a:schemeClr val="accent5"/>
                </a:solidFill>
              </a:rPr>
              <a:t>industry with quality assurance mechanisms (e. g. </a:t>
            </a:r>
            <a:r>
              <a:rPr lang="en-US" altLang="en-US" sz="5600" dirty="0">
                <a:solidFill>
                  <a:schemeClr val="accent5"/>
                </a:solidFill>
              </a:rPr>
              <a:t>third </a:t>
            </a:r>
            <a:r>
              <a:rPr lang="en-US" altLang="en-US" sz="5600" dirty="0" smtClean="0">
                <a:solidFill>
                  <a:schemeClr val="accent5"/>
                </a:solidFill>
              </a:rPr>
              <a:t>party validation </a:t>
            </a:r>
            <a:r>
              <a:rPr lang="en-US" altLang="en-US" sz="5600" dirty="0">
                <a:solidFill>
                  <a:schemeClr val="accent5"/>
                </a:solidFill>
              </a:rPr>
              <a:t>and based on National/International Standards and Regulatory </a:t>
            </a:r>
            <a:r>
              <a:rPr lang="en-US" altLang="en-US" sz="5600" dirty="0" smtClean="0">
                <a:solidFill>
                  <a:schemeClr val="accent5"/>
                </a:solidFill>
              </a:rPr>
              <a:t>Standards)</a:t>
            </a:r>
            <a:endParaRPr lang="en-US" sz="5600" dirty="0" smtClean="0">
              <a:solidFill>
                <a:schemeClr val="accent5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20000"/>
              <a:defRPr/>
            </a:pPr>
            <a:r>
              <a:rPr lang="en-US" sz="5600" b="1" dirty="0" smtClean="0">
                <a:solidFill>
                  <a:schemeClr val="accent5"/>
                </a:solidFill>
              </a:rPr>
              <a:t>Promote state &amp; institutional policies &amp; practices that: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US" altLang="en-US" sz="5600" b="1" dirty="0" smtClean="0">
                <a:solidFill>
                  <a:schemeClr val="accent5"/>
                </a:solidFill>
              </a:rPr>
              <a:t>Create </a:t>
            </a:r>
            <a:r>
              <a:rPr lang="en-US" altLang="en-US" sz="5600" b="1" dirty="0">
                <a:solidFill>
                  <a:schemeClr val="accent5"/>
                </a:solidFill>
              </a:rPr>
              <a:t>a central database with common </a:t>
            </a:r>
            <a:r>
              <a:rPr lang="en-US" altLang="en-US" sz="5600" b="1" dirty="0" smtClean="0">
                <a:solidFill>
                  <a:schemeClr val="accent5"/>
                </a:solidFill>
              </a:rPr>
              <a:t>terminology</a:t>
            </a:r>
            <a:endParaRPr lang="en-US" altLang="en-US" sz="5600" b="1" dirty="0">
              <a:solidFill>
                <a:schemeClr val="accent5"/>
              </a:solidFill>
            </a:endParaRPr>
          </a:p>
          <a:p>
            <a:pPr lvl="1">
              <a:buClr>
                <a:schemeClr val="accent1">
                  <a:lumMod val="75000"/>
                </a:schemeClr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US" sz="5600" b="1" dirty="0" smtClean="0">
                <a:solidFill>
                  <a:schemeClr val="accent5"/>
                </a:solidFill>
              </a:rPr>
              <a:t>Preapprove equivalencies </a:t>
            </a:r>
            <a:r>
              <a:rPr lang="en-US" sz="5600" b="1" dirty="0">
                <a:solidFill>
                  <a:schemeClr val="accent5"/>
                </a:solidFill>
              </a:rPr>
              <a:t>between credits &amp; </a:t>
            </a:r>
            <a:r>
              <a:rPr lang="en-US" sz="5600" b="1" dirty="0" smtClean="0">
                <a:solidFill>
                  <a:schemeClr val="accent5"/>
                </a:solidFill>
              </a:rPr>
              <a:t>certifications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US" sz="5600" b="1" dirty="0" smtClean="0">
                <a:solidFill>
                  <a:schemeClr val="accent5"/>
                </a:solidFill>
              </a:rPr>
              <a:t>Streamline </a:t>
            </a:r>
            <a:r>
              <a:rPr lang="en-US" sz="5600" b="1" dirty="0">
                <a:solidFill>
                  <a:schemeClr val="accent5"/>
                </a:solidFill>
              </a:rPr>
              <a:t>course </a:t>
            </a:r>
            <a:r>
              <a:rPr lang="en-US" sz="5600" b="1" dirty="0" smtClean="0">
                <a:solidFill>
                  <a:schemeClr val="accent5"/>
                </a:solidFill>
              </a:rPr>
              <a:t>approval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US" sz="5600" b="1" dirty="0" smtClean="0">
                <a:solidFill>
                  <a:schemeClr val="accent5"/>
                </a:solidFill>
              </a:rPr>
              <a:t>Promote co-enrollment/Advanced Standing</a:t>
            </a: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20000"/>
              <a:defRPr/>
            </a:pPr>
            <a:r>
              <a:rPr lang="en-US" sz="5600" b="1" dirty="0" smtClean="0">
                <a:solidFill>
                  <a:schemeClr val="accent5"/>
                </a:solidFill>
              </a:rPr>
              <a:t>Develop </a:t>
            </a:r>
            <a:r>
              <a:rPr lang="en-US" sz="5600" b="1" dirty="0">
                <a:solidFill>
                  <a:schemeClr val="accent5"/>
                </a:solidFill>
              </a:rPr>
              <a:t>“Pay for Performance” S</a:t>
            </a:r>
            <a:r>
              <a:rPr lang="en-US" sz="5600" b="1" dirty="0" smtClean="0">
                <a:solidFill>
                  <a:schemeClr val="accent5"/>
                </a:solidFill>
              </a:rPr>
              <a:t>trategies </a:t>
            </a:r>
            <a:r>
              <a:rPr lang="en-US" sz="5600" dirty="0" smtClean="0">
                <a:solidFill>
                  <a:schemeClr val="accent5"/>
                </a:solidFill>
              </a:rPr>
              <a:t>(e.g. </a:t>
            </a:r>
            <a:r>
              <a:rPr lang="en-US" sz="5600" dirty="0">
                <a:solidFill>
                  <a:schemeClr val="accent5"/>
                </a:solidFill>
              </a:rPr>
              <a:t>provide incentives for accelerating time to credential through competency-based </a:t>
            </a:r>
            <a:r>
              <a:rPr lang="en-US" sz="5600" dirty="0" smtClean="0">
                <a:solidFill>
                  <a:schemeClr val="accent5"/>
                </a:solidFill>
              </a:rPr>
              <a:t>approaches)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defRPr/>
            </a:pPr>
            <a:r>
              <a:rPr lang="en-US" sz="5600" b="1" dirty="0" smtClean="0">
                <a:solidFill>
                  <a:schemeClr val="accent5"/>
                </a:solidFill>
              </a:rPr>
              <a:t>Require/Scale </a:t>
            </a:r>
            <a:r>
              <a:rPr lang="en-US" sz="5600" b="1" dirty="0">
                <a:solidFill>
                  <a:schemeClr val="accent5"/>
                </a:solidFill>
              </a:rPr>
              <a:t>Use of: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US" sz="5600" b="1" dirty="0" smtClean="0">
                <a:solidFill>
                  <a:schemeClr val="accent5"/>
                </a:solidFill>
              </a:rPr>
              <a:t>Competency-based assessments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US" sz="5600" b="1" dirty="0" smtClean="0">
                <a:solidFill>
                  <a:schemeClr val="accent5"/>
                </a:solidFill>
              </a:rPr>
              <a:t>Award of credit for prior learning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109000"/>
              <a:buFont typeface="Wingdings" panose="05000000000000000000" pitchFamily="2" charset="2"/>
              <a:buChar char="§"/>
              <a:defRPr/>
            </a:pPr>
            <a:r>
              <a:rPr lang="en-US" sz="5600" b="1" dirty="0" smtClean="0">
                <a:solidFill>
                  <a:schemeClr val="accent5"/>
                </a:solidFill>
              </a:rPr>
              <a:t>Articulation between credit and non-credit learning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sz="7200" dirty="0">
              <a:solidFill>
                <a:schemeClr val="accent5"/>
              </a:solidFill>
            </a:endParaRPr>
          </a:p>
          <a:p>
            <a:pPr lvl="1">
              <a:lnSpc>
                <a:spcPct val="80000"/>
              </a:lnSpc>
              <a:spcBef>
                <a:spcPts val="400"/>
              </a:spcBef>
              <a:buSzPct val="105000"/>
            </a:pPr>
            <a:endParaRPr lang="en-US" altLang="en-US" sz="2000" b="1" dirty="0">
              <a:solidFill>
                <a:schemeClr val="accent5"/>
              </a:solidFill>
              <a:latin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884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1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Institutional, State, Federal </a:t>
            </a:r>
            <a:r>
              <a:rPr lang="en-US" sz="4000" b="1" dirty="0" smtClean="0">
                <a:solidFill>
                  <a:schemeClr val="accent5"/>
                </a:solidFill>
              </a:rPr>
              <a:t>Policy </a:t>
            </a:r>
            <a:r>
              <a:rPr lang="en-US" sz="4000" b="1" dirty="0">
                <a:solidFill>
                  <a:schemeClr val="accent5"/>
                </a:solidFill>
              </a:rPr>
              <a:t>Recommendations: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361" y="1105060"/>
            <a:ext cx="10515600" cy="5520027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endParaRPr lang="en-US" sz="7200" b="1" dirty="0" smtClean="0">
              <a:solidFill>
                <a:schemeClr val="accent5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6400" b="1" dirty="0">
                <a:solidFill>
                  <a:schemeClr val="accent5"/>
                </a:solidFill>
              </a:rPr>
              <a:t>Encourage Institutional, State, and Federal Policies that Support Innovation</a:t>
            </a:r>
          </a:p>
          <a:p>
            <a:pPr lvl="2">
              <a:lnSpc>
                <a:spcPct val="120000"/>
              </a:lnSpc>
              <a:defRPr/>
            </a:pPr>
            <a:r>
              <a:rPr lang="en-US" sz="6400" dirty="0" smtClean="0">
                <a:solidFill>
                  <a:schemeClr val="accent5"/>
                </a:solidFill>
              </a:rPr>
              <a:t>Use </a:t>
            </a:r>
            <a:r>
              <a:rPr lang="en-US" sz="6400" dirty="0">
                <a:solidFill>
                  <a:schemeClr val="accent5"/>
                </a:solidFill>
              </a:rPr>
              <a:t>FA experimental authority to test competency rather than semester-based Pell delivery mechanisms </a:t>
            </a:r>
            <a:r>
              <a:rPr lang="en-US" sz="6400" dirty="0" smtClean="0">
                <a:solidFill>
                  <a:schemeClr val="accent5"/>
                </a:solidFill>
              </a:rPr>
              <a:t>(including PLA)</a:t>
            </a:r>
          </a:p>
          <a:p>
            <a:pPr lvl="2">
              <a:lnSpc>
                <a:spcPct val="120000"/>
              </a:lnSpc>
              <a:defRPr/>
            </a:pPr>
            <a:r>
              <a:rPr lang="en-US" sz="6000" dirty="0">
                <a:solidFill>
                  <a:schemeClr val="accent5"/>
                </a:solidFill>
                <a:cs typeface="Calibri" pitchFamily="34" charset="0"/>
              </a:rPr>
              <a:t>Increase alignment and linkages between federal, state, and local public workforce systems, AE, and educational </a:t>
            </a:r>
            <a:r>
              <a:rPr lang="en-US" sz="6000" dirty="0" smtClean="0">
                <a:solidFill>
                  <a:schemeClr val="accent5"/>
                </a:solidFill>
                <a:cs typeface="Calibri" pitchFamily="34" charset="0"/>
              </a:rPr>
              <a:t>institutions in developing stackable credentials and career pathways</a:t>
            </a:r>
          </a:p>
          <a:p>
            <a:pPr lvl="2">
              <a:lnSpc>
                <a:spcPct val="120000"/>
              </a:lnSpc>
              <a:defRPr/>
            </a:pPr>
            <a:r>
              <a:rPr lang="en-US" sz="6000" dirty="0">
                <a:solidFill>
                  <a:schemeClr val="accent5"/>
                </a:solidFill>
                <a:cs typeface="Calibri" pitchFamily="34" charset="0"/>
              </a:rPr>
              <a:t>Establish linked goals among workforce and economic development and education stakeholders in key measureable metrics and </a:t>
            </a:r>
            <a:r>
              <a:rPr lang="en-US" sz="6400" dirty="0">
                <a:solidFill>
                  <a:schemeClr val="accent5"/>
                </a:solidFill>
                <a:cs typeface="Calibri" pitchFamily="34" charset="0"/>
              </a:rPr>
              <a:t>report performance outcomes </a:t>
            </a:r>
            <a:r>
              <a:rPr lang="en-US" sz="6000" dirty="0">
                <a:solidFill>
                  <a:schemeClr val="accent5"/>
                </a:solidFill>
                <a:cs typeface="Calibri" pitchFamily="34" charset="0"/>
              </a:rPr>
              <a:t>(e.g. X% increase in labor market validated credentials in critical industries</a:t>
            </a:r>
            <a:r>
              <a:rPr lang="en-US" sz="6000" dirty="0" smtClean="0">
                <a:solidFill>
                  <a:schemeClr val="accent5"/>
                </a:solidFill>
                <a:cs typeface="Calibri" pitchFamily="34" charset="0"/>
              </a:rPr>
              <a:t>)</a:t>
            </a:r>
          </a:p>
          <a:p>
            <a:pPr marL="914400" lvl="2" indent="0">
              <a:lnSpc>
                <a:spcPct val="120000"/>
              </a:lnSpc>
              <a:buNone/>
              <a:defRPr/>
            </a:pPr>
            <a:endParaRPr lang="en-US" sz="5600" b="1" dirty="0" smtClean="0">
              <a:solidFill>
                <a:schemeClr val="accent5"/>
              </a:solidFill>
            </a:endParaRPr>
          </a:p>
          <a:p>
            <a:pPr>
              <a:lnSpc>
                <a:spcPct val="120000"/>
              </a:lnSpc>
              <a:spcBef>
                <a:spcPts val="400"/>
              </a:spcBef>
              <a:buSzPct val="105000"/>
              <a:defRPr/>
            </a:pPr>
            <a:r>
              <a:rPr lang="en-US" sz="6400" b="1" dirty="0" smtClean="0">
                <a:solidFill>
                  <a:schemeClr val="accent5"/>
                </a:solidFill>
                <a:cs typeface="Calibri" pitchFamily="34" charset="0"/>
              </a:rPr>
              <a:t>Spread </a:t>
            </a:r>
            <a:r>
              <a:rPr lang="en-US" sz="6400" b="1" dirty="0">
                <a:solidFill>
                  <a:schemeClr val="accent5"/>
                </a:solidFill>
                <a:cs typeface="Calibri" pitchFamily="34" charset="0"/>
              </a:rPr>
              <a:t>the message that a “college” education includes  options other than a </a:t>
            </a:r>
            <a:r>
              <a:rPr lang="en-US" sz="6400" b="1" dirty="0" smtClean="0">
                <a:solidFill>
                  <a:schemeClr val="accent5"/>
                </a:solidFill>
                <a:cs typeface="Calibri" pitchFamily="34" charset="0"/>
              </a:rPr>
              <a:t>baccalaureate degree</a:t>
            </a:r>
            <a:endParaRPr lang="en-US" sz="6400" b="1" dirty="0">
              <a:solidFill>
                <a:schemeClr val="accent5"/>
              </a:solidFill>
            </a:endParaRPr>
          </a:p>
          <a:p>
            <a:pPr lvl="2">
              <a:lnSpc>
                <a:spcPct val="120000"/>
              </a:lnSpc>
              <a:spcBef>
                <a:spcPts val="400"/>
              </a:spcBef>
              <a:buSzPct val="105000"/>
              <a:defRPr/>
            </a:pPr>
            <a:r>
              <a:rPr lang="en-US" sz="6400" dirty="0" smtClean="0">
                <a:solidFill>
                  <a:schemeClr val="accent5"/>
                </a:solidFill>
                <a:cs typeface="Calibri" pitchFamily="34" charset="0"/>
              </a:rPr>
              <a:t>Ensure </a:t>
            </a:r>
            <a:r>
              <a:rPr lang="en-US" sz="6400" dirty="0">
                <a:solidFill>
                  <a:schemeClr val="accent5"/>
                </a:solidFill>
                <a:cs typeface="Calibri" pitchFamily="34" charset="0"/>
              </a:rPr>
              <a:t>that curricula reflects labor market needs and that students choose the right programs and </a:t>
            </a:r>
            <a:r>
              <a:rPr lang="en-US" sz="6400" dirty="0" smtClean="0">
                <a:solidFill>
                  <a:schemeClr val="accent5"/>
                </a:solidFill>
                <a:cs typeface="Calibri" pitchFamily="34" charset="0"/>
              </a:rPr>
              <a:t>credentials</a:t>
            </a:r>
          </a:p>
          <a:p>
            <a:pPr lvl="2">
              <a:lnSpc>
                <a:spcPct val="120000"/>
              </a:lnSpc>
              <a:spcBef>
                <a:spcPts val="400"/>
              </a:spcBef>
              <a:buSzPct val="105000"/>
              <a:defRPr/>
            </a:pPr>
            <a:r>
              <a:rPr lang="en-US" sz="6400" dirty="0" smtClean="0">
                <a:solidFill>
                  <a:schemeClr val="accent5"/>
                </a:solidFill>
                <a:cs typeface="Calibri" pitchFamily="34" charset="0"/>
              </a:rPr>
              <a:t>Increase career navigation support and focus on labor market outcomes</a:t>
            </a:r>
          </a:p>
          <a:p>
            <a:pPr marL="914400" lvl="2" indent="0">
              <a:lnSpc>
                <a:spcPct val="120000"/>
              </a:lnSpc>
              <a:spcBef>
                <a:spcPts val="400"/>
              </a:spcBef>
              <a:buSzPct val="105000"/>
              <a:buNone/>
              <a:defRPr/>
            </a:pPr>
            <a:endParaRPr lang="en-US" sz="5600" dirty="0" smtClean="0">
              <a:solidFill>
                <a:schemeClr val="accent5"/>
              </a:solidFill>
              <a:cs typeface="Calibri" pitchFamily="34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buSzPct val="105000"/>
              <a:defRPr/>
            </a:pPr>
            <a:r>
              <a:rPr lang="en-US" sz="6400" b="1" dirty="0" smtClean="0">
                <a:solidFill>
                  <a:schemeClr val="accent5"/>
                </a:solidFill>
                <a:cs typeface="Calibri" pitchFamily="34" charset="0"/>
              </a:rPr>
              <a:t>Raise </a:t>
            </a:r>
            <a:r>
              <a:rPr lang="en-US" sz="6400" b="1" dirty="0">
                <a:solidFill>
                  <a:schemeClr val="accent5"/>
                </a:solidFill>
                <a:cs typeface="Calibri" pitchFamily="34" charset="0"/>
              </a:rPr>
              <a:t>the bar for business engagement</a:t>
            </a:r>
          </a:p>
          <a:p>
            <a:pPr marL="800100" lvl="1" indent="-342900">
              <a:lnSpc>
                <a:spcPct val="120000"/>
              </a:lnSpc>
              <a:spcBef>
                <a:spcPts val="400"/>
              </a:spcBef>
              <a:buSzPct val="105000"/>
              <a:buFont typeface="Wingdings" pitchFamily="2" charset="2"/>
              <a:buChar char="§"/>
              <a:defRPr/>
            </a:pPr>
            <a:r>
              <a:rPr lang="en-US" sz="6400" dirty="0">
                <a:solidFill>
                  <a:schemeClr val="accent5"/>
                </a:solidFill>
                <a:cs typeface="Calibri" pitchFamily="34" charset="0"/>
              </a:rPr>
              <a:t>Promote the joint establishment of rigorous competency/standards/curricula/credentials and quality assurance mechanisms between business and education (curriculum development</a:t>
            </a:r>
            <a:r>
              <a:rPr lang="en-US" sz="6400" dirty="0" smtClean="0">
                <a:solidFill>
                  <a:schemeClr val="accent5"/>
                </a:solidFill>
                <a:cs typeface="Calibri" pitchFamily="34" charset="0"/>
              </a:rPr>
              <a:t>)</a:t>
            </a:r>
            <a:endParaRPr lang="en-US" sz="6400" dirty="0">
              <a:solidFill>
                <a:schemeClr val="accent5"/>
              </a:solidFill>
              <a:cs typeface="Calibri" pitchFamily="34" charset="0"/>
            </a:endParaRPr>
          </a:p>
          <a:p>
            <a:pPr marL="800100" lvl="1" indent="-342900">
              <a:lnSpc>
                <a:spcPct val="120000"/>
              </a:lnSpc>
              <a:spcBef>
                <a:spcPts val="400"/>
              </a:spcBef>
              <a:buSzPct val="105000"/>
              <a:buFont typeface="Wingdings" pitchFamily="2" charset="2"/>
              <a:buChar char="§"/>
              <a:defRPr/>
            </a:pPr>
            <a:r>
              <a:rPr lang="en-US" sz="6400" dirty="0">
                <a:solidFill>
                  <a:schemeClr val="accent5"/>
                </a:solidFill>
                <a:cs typeface="Calibri" pitchFamily="34" charset="0"/>
              </a:rPr>
              <a:t>Challenge employers to share ongoing responsibility for a competitive workforce and establishing meaningful curricula and </a:t>
            </a:r>
            <a:r>
              <a:rPr lang="en-US" sz="6400" dirty="0" smtClean="0">
                <a:solidFill>
                  <a:schemeClr val="accent5"/>
                </a:solidFill>
                <a:cs typeface="Calibri" pitchFamily="34" charset="0"/>
              </a:rPr>
              <a:t>credentials and utilizing credentials in HR and talent Development</a:t>
            </a:r>
          </a:p>
          <a:p>
            <a:pPr marL="457200" lvl="1" indent="0">
              <a:lnSpc>
                <a:spcPct val="80000"/>
              </a:lnSpc>
              <a:spcBef>
                <a:spcPts val="400"/>
              </a:spcBef>
              <a:buSzPct val="105000"/>
              <a:buNone/>
              <a:defRPr/>
            </a:pPr>
            <a:endParaRPr lang="en-US" sz="7200" b="1" dirty="0">
              <a:solidFill>
                <a:schemeClr val="accent5"/>
              </a:solidFill>
            </a:endParaRPr>
          </a:p>
          <a:p>
            <a:pPr marL="457200" lvl="1" indent="0">
              <a:lnSpc>
                <a:spcPct val="80000"/>
              </a:lnSpc>
              <a:spcBef>
                <a:spcPts val="400"/>
              </a:spcBef>
              <a:buSzPct val="105000"/>
              <a:buNone/>
              <a:defRPr/>
            </a:pPr>
            <a:endParaRPr lang="en-US" sz="6400" b="1" dirty="0">
              <a:solidFill>
                <a:schemeClr val="accent5"/>
              </a:solidFill>
            </a:endParaRPr>
          </a:p>
          <a:p>
            <a:pPr>
              <a:defRPr/>
            </a:pPr>
            <a:endParaRPr lang="en-US" b="1" dirty="0">
              <a:solidFill>
                <a:schemeClr val="accent5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96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5"/>
                </a:solidFill>
              </a:rPr>
              <a:t>Credentials: It’s all about Valuing Learning</a:t>
            </a:r>
            <a:endParaRPr lang="en-US" sz="40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2600" dirty="0">
                <a:solidFill>
                  <a:schemeClr val="accent5"/>
                </a:solidFill>
              </a:rPr>
              <a:t>Lumina defines high-quality credentials as </a:t>
            </a:r>
            <a:r>
              <a:rPr lang="en-US" altLang="en-US" sz="2600" b="1" dirty="0">
                <a:solidFill>
                  <a:schemeClr val="accent5"/>
                </a:solidFill>
              </a:rPr>
              <a:t>degrees and certificates </a:t>
            </a:r>
            <a:r>
              <a:rPr lang="en-US" altLang="en-US" sz="2600" dirty="0">
                <a:solidFill>
                  <a:schemeClr val="accent5"/>
                </a:solidFill>
              </a:rPr>
              <a:t>that have well-defined and transparent learning outcomes which provide </a:t>
            </a:r>
            <a:r>
              <a:rPr lang="en-US" altLang="en-US" sz="2600" b="1" dirty="0">
                <a:solidFill>
                  <a:schemeClr val="accent5"/>
                </a:solidFill>
              </a:rPr>
              <a:t>clear pathways to further education and employment</a:t>
            </a:r>
            <a:r>
              <a:rPr lang="en-US" altLang="en-US" sz="2600" dirty="0">
                <a:solidFill>
                  <a:schemeClr val="accent5"/>
                </a:solidFill>
              </a:rPr>
              <a:t>. All of these efforts are rooted in and serve to amplify two basic truths:</a:t>
            </a:r>
          </a:p>
          <a:p>
            <a:r>
              <a:rPr lang="en-US" altLang="en-US" sz="2600" dirty="0">
                <a:solidFill>
                  <a:schemeClr val="accent5"/>
                </a:solidFill>
              </a:rPr>
              <a:t>The first is that learning—all types of learning—</a:t>
            </a:r>
            <a:r>
              <a:rPr lang="en-US" altLang="en-US" sz="2600" i="1" dirty="0">
                <a:solidFill>
                  <a:schemeClr val="accent5"/>
                </a:solidFill>
              </a:rPr>
              <a:t>can</a:t>
            </a:r>
            <a:r>
              <a:rPr lang="en-US" altLang="en-US" sz="2600" dirty="0">
                <a:solidFill>
                  <a:schemeClr val="accent5"/>
                </a:solidFill>
              </a:rPr>
              <a:t> be objectively measured. </a:t>
            </a:r>
          </a:p>
          <a:p>
            <a:r>
              <a:rPr lang="en-US" altLang="en-US" sz="2600" dirty="0">
                <a:solidFill>
                  <a:schemeClr val="accent5"/>
                </a:solidFill>
              </a:rPr>
              <a:t>And the second is that these measurements are absolutely vital in ensuring the </a:t>
            </a:r>
            <a:r>
              <a:rPr lang="en-US" altLang="en-US" sz="2600" b="1" i="1" dirty="0">
                <a:solidFill>
                  <a:schemeClr val="accent5"/>
                </a:solidFill>
              </a:rPr>
              <a:t>relevance</a:t>
            </a:r>
            <a:r>
              <a:rPr lang="en-US" altLang="en-US" sz="2600" b="1" dirty="0">
                <a:solidFill>
                  <a:schemeClr val="accent5"/>
                </a:solidFill>
              </a:rPr>
              <a:t> and </a:t>
            </a:r>
            <a:r>
              <a:rPr lang="en-US" altLang="en-US" sz="2600" b="1" i="1" dirty="0">
                <a:solidFill>
                  <a:schemeClr val="accent5"/>
                </a:solidFill>
              </a:rPr>
              <a:t>value</a:t>
            </a:r>
            <a:r>
              <a:rPr lang="en-US" altLang="en-US" sz="2600" b="1" dirty="0">
                <a:solidFill>
                  <a:schemeClr val="accent5"/>
                </a:solidFill>
              </a:rPr>
              <a:t> of a college credential</a:t>
            </a:r>
            <a:r>
              <a:rPr lang="en-US" altLang="en-US" sz="2600" dirty="0">
                <a:solidFill>
                  <a:schemeClr val="accent5"/>
                </a:solidFill>
              </a:rPr>
              <a:t>. </a:t>
            </a:r>
          </a:p>
          <a:p>
            <a:r>
              <a:rPr lang="en-US" altLang="en-US" sz="2600" dirty="0">
                <a:solidFill>
                  <a:schemeClr val="accent5"/>
                </a:solidFill>
              </a:rPr>
              <a:t>It's not so much what students </a:t>
            </a:r>
            <a:r>
              <a:rPr lang="en-US" altLang="en-US" sz="2600" b="1" i="1" dirty="0">
                <a:solidFill>
                  <a:schemeClr val="accent5"/>
                </a:solidFill>
              </a:rPr>
              <a:t>know</a:t>
            </a:r>
            <a:r>
              <a:rPr lang="en-US" altLang="en-US" sz="2600" b="1" dirty="0">
                <a:solidFill>
                  <a:schemeClr val="accent5"/>
                </a:solidFill>
              </a:rPr>
              <a:t> </a:t>
            </a:r>
            <a:r>
              <a:rPr lang="en-US" altLang="en-US" sz="2600" dirty="0">
                <a:solidFill>
                  <a:schemeClr val="accent5"/>
                </a:solidFill>
              </a:rPr>
              <a:t>these days; rather, it's about mastering the skills required to constantly know </a:t>
            </a:r>
            <a:r>
              <a:rPr lang="en-US" altLang="en-US" sz="2600" b="1" i="1" dirty="0">
                <a:solidFill>
                  <a:schemeClr val="accent5"/>
                </a:solidFill>
              </a:rPr>
              <a:t>more</a:t>
            </a:r>
            <a:r>
              <a:rPr lang="en-US" altLang="en-US" sz="2600" dirty="0">
                <a:solidFill>
                  <a:schemeClr val="accent5"/>
                </a:solidFill>
              </a:rPr>
              <a:t>—and to </a:t>
            </a:r>
            <a:r>
              <a:rPr lang="en-US" altLang="en-US" sz="2600" b="1" i="1" dirty="0">
                <a:solidFill>
                  <a:schemeClr val="accent5"/>
                </a:solidFill>
              </a:rPr>
              <a:t>use</a:t>
            </a:r>
            <a:r>
              <a:rPr lang="en-US" altLang="en-US" sz="2600" dirty="0">
                <a:solidFill>
                  <a:schemeClr val="accent5"/>
                </a:solidFill>
              </a:rPr>
              <a:t> what we know</a:t>
            </a:r>
            <a:r>
              <a:rPr lang="en-US" altLang="en-US" sz="2600" b="1" dirty="0">
                <a:solidFill>
                  <a:schemeClr val="accent5"/>
                </a:solidFill>
              </a:rPr>
              <a:t>. Students need to "learn how to learn.“ required to constantly know </a:t>
            </a:r>
            <a:r>
              <a:rPr lang="en-US" altLang="en-US" sz="2600" b="1" i="1" dirty="0">
                <a:solidFill>
                  <a:schemeClr val="accent5"/>
                </a:solidFill>
              </a:rPr>
              <a:t>more</a:t>
            </a:r>
            <a:r>
              <a:rPr lang="en-US" altLang="en-US" sz="2600" b="1" dirty="0">
                <a:solidFill>
                  <a:schemeClr val="accent5"/>
                </a:solidFill>
              </a:rPr>
              <a:t>—and to </a:t>
            </a:r>
            <a:r>
              <a:rPr lang="en-US" altLang="en-US" sz="2600" b="1" i="1" dirty="0">
                <a:solidFill>
                  <a:schemeClr val="accent5"/>
                </a:solidFill>
              </a:rPr>
              <a:t>use</a:t>
            </a:r>
            <a:r>
              <a:rPr lang="en-US" altLang="en-US" sz="2600" b="1" dirty="0">
                <a:solidFill>
                  <a:schemeClr val="accent5"/>
                </a:solidFill>
              </a:rPr>
              <a:t> what we know. Students need to "learn how to learn</a:t>
            </a:r>
            <a:r>
              <a:rPr lang="en-US" altLang="en-US" sz="2600" b="1" dirty="0" smtClean="0">
                <a:solidFill>
                  <a:schemeClr val="accent5"/>
                </a:solidFill>
              </a:rPr>
              <a:t>.”</a:t>
            </a:r>
            <a:endParaRPr lang="en-US" altLang="en-US" sz="2600" b="1" dirty="0">
              <a:solidFill>
                <a:schemeClr val="accent5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369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611563"/>
            <a:ext cx="7772400" cy="1200150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US" dirty="0" smtClean="0"/>
          </a:p>
        </p:txBody>
      </p:sp>
      <p:pic>
        <p:nvPicPr>
          <p:cNvPr id="12291" name="Picture 3" descr="Credentialing diagram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23401" r="8186" b="6398"/>
          <a:stretch>
            <a:fillRect/>
          </a:stretch>
        </p:blipFill>
        <p:spPr bwMode="auto">
          <a:xfrm>
            <a:off x="1676400" y="924460"/>
            <a:ext cx="87630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09800" y="339685"/>
            <a:ext cx="72160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chemeClr val="accent5"/>
                </a:solidFill>
                <a:latin typeface="+mn-lt"/>
              </a:rPr>
              <a:t>Credentialing System in the United States</a:t>
            </a:r>
          </a:p>
        </p:txBody>
      </p:sp>
    </p:spTree>
    <p:extLst>
      <p:ext uri="{BB962C8B-B14F-4D97-AF65-F5344CB8AC3E}">
        <p14:creationId xmlns:p14="http://schemas.microsoft.com/office/powerpoint/2010/main" val="217081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24" y="19807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accent5"/>
                </a:solidFill>
                <a:latin typeface="+mn-lt"/>
              </a:rPr>
              <a:t>Challenges:</a:t>
            </a:r>
            <a:r>
              <a:rPr lang="en-US" sz="3200" b="1" dirty="0">
                <a:solidFill>
                  <a:schemeClr val="accent5"/>
                </a:solidFill>
                <a:latin typeface="+mn-lt"/>
              </a:rPr>
              <a:t/>
            </a:r>
            <a:br>
              <a:rPr lang="en-US" sz="3200" b="1" dirty="0">
                <a:solidFill>
                  <a:schemeClr val="accent5"/>
                </a:solidFill>
                <a:latin typeface="+mn-lt"/>
              </a:rPr>
            </a:br>
            <a:r>
              <a:rPr lang="en-US" sz="3200" b="1" dirty="0" smtClean="0">
                <a:solidFill>
                  <a:schemeClr val="accent5"/>
                </a:solidFill>
                <a:latin typeface="+mn-lt"/>
              </a:rPr>
              <a:t>Credentials </a:t>
            </a:r>
            <a:r>
              <a:rPr lang="en-US" sz="3200" b="1" dirty="0">
                <a:solidFill>
                  <a:schemeClr val="accent5"/>
                </a:solidFill>
                <a:latin typeface="+mn-lt"/>
              </a:rPr>
              <a:t>. . . and Majors/Occupations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10000"/>
              </a:lnSpc>
              <a:buSzPct val="104000"/>
            </a:pPr>
            <a:r>
              <a:rPr lang="en-US" altLang="en-US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43% of licenses and certificates earn more than an Associates Degree</a:t>
            </a:r>
          </a:p>
          <a:p>
            <a:pPr marL="342900" indent="-342900">
              <a:lnSpc>
                <a:spcPct val="110000"/>
              </a:lnSpc>
              <a:buSzPct val="104000"/>
            </a:pPr>
            <a:endParaRPr lang="en-US" altLang="en-US" dirty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0000"/>
              </a:lnSpc>
              <a:buSzPct val="104000"/>
            </a:pPr>
            <a:r>
              <a:rPr lang="en-US" altLang="en-US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27% of licenses and certificates earn more than a Baccalaureate Degree</a:t>
            </a:r>
          </a:p>
          <a:p>
            <a:pPr marL="342900" indent="-342900">
              <a:lnSpc>
                <a:spcPct val="110000"/>
              </a:lnSpc>
              <a:buSzPct val="104000"/>
            </a:pPr>
            <a:endParaRPr lang="en-US" altLang="en-US" dirty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0000"/>
              </a:lnSpc>
              <a:buSzPct val="104000"/>
            </a:pPr>
            <a:r>
              <a:rPr lang="en-US" altLang="en-US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31% of Associate Degrees earn more than a Baccalaureate Degree</a:t>
            </a:r>
          </a:p>
          <a:p>
            <a:pPr>
              <a:lnSpc>
                <a:spcPct val="110000"/>
              </a:lnSpc>
              <a:buSzPct val="104000"/>
            </a:pPr>
            <a:r>
              <a:rPr lang="en-US" altLang="en-US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285750" indent="-285750">
              <a:lnSpc>
                <a:spcPct val="110000"/>
              </a:lnSpc>
              <a:buSzPct val="104000"/>
            </a:pPr>
            <a:r>
              <a:rPr lang="en-US" altLang="en-US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Georgetown Center on Education and the Workforce</a:t>
            </a:r>
          </a:p>
          <a:p>
            <a:pPr>
              <a:lnSpc>
                <a:spcPct val="110000"/>
              </a:lnSpc>
              <a:buSzPct val="104000"/>
            </a:pPr>
            <a:endParaRPr lang="en-US" altLang="en-US" dirty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buSzPct val="104000"/>
            </a:pPr>
            <a:r>
              <a:rPr lang="en-US" altLang="en-US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what about other “Alternative Credentials” U. S. Census Study:</a:t>
            </a:r>
            <a:r>
              <a:rPr lang="en-US" dirty="0"/>
              <a:t> </a:t>
            </a:r>
            <a:r>
              <a:rPr lang="en-US" dirty="0">
                <a:solidFill>
                  <a:schemeClr val="accent5"/>
                </a:solidFill>
              </a:rPr>
              <a:t>Measuring Alternative Educational Credentials: 2012</a:t>
            </a:r>
            <a:r>
              <a:rPr lang="en-US" i="1" dirty="0">
                <a:solidFill>
                  <a:schemeClr val="accent5"/>
                </a:solidFill>
              </a:rPr>
              <a:t> (2014)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085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000" b="1" dirty="0" smtClean="0">
                <a:solidFill>
                  <a:schemeClr val="accent5"/>
                </a:solidFill>
              </a:rPr>
              <a:t>Key Challenges to Credentialing</a:t>
            </a:r>
            <a:endParaRPr lang="en-US" sz="40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774" y="1825625"/>
            <a:ext cx="10376025" cy="4351338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2400" dirty="0" smtClean="0">
                <a:solidFill>
                  <a:schemeClr val="accent5"/>
                </a:solidFill>
              </a:rPr>
              <a:t>The Proliferation of Certificates and Certifications (terminology chaos)</a:t>
            </a:r>
          </a:p>
          <a:p>
            <a:r>
              <a:rPr lang="en-US" altLang="en-US" sz="2400" dirty="0" smtClean="0">
                <a:solidFill>
                  <a:schemeClr val="accent5"/>
                </a:solidFill>
              </a:rPr>
              <a:t>Lack of Understanding of “Alternative Credentials” </a:t>
            </a:r>
          </a:p>
          <a:p>
            <a:r>
              <a:rPr lang="en-US" altLang="en-US" sz="2400" dirty="0" smtClean="0">
                <a:solidFill>
                  <a:schemeClr val="accent5"/>
                </a:solidFill>
              </a:rPr>
              <a:t>Credentials are not always transferrable across programs and geographies</a:t>
            </a:r>
          </a:p>
          <a:p>
            <a:r>
              <a:rPr lang="en-US" altLang="en-US" sz="2400" dirty="0" smtClean="0">
                <a:solidFill>
                  <a:schemeClr val="accent5"/>
                </a:solidFill>
              </a:rPr>
              <a:t>Wide variance in quality of certificates and certifications/</a:t>
            </a:r>
            <a:r>
              <a:rPr lang="en-US" altLang="en-US" sz="2400" dirty="0">
                <a:solidFill>
                  <a:schemeClr val="accent5"/>
                </a:solidFill>
              </a:rPr>
              <a:t>Inconsistent quality assurance mechanisms</a:t>
            </a:r>
          </a:p>
          <a:p>
            <a:r>
              <a:rPr lang="en-US" altLang="en-US" sz="2400" dirty="0" smtClean="0">
                <a:solidFill>
                  <a:schemeClr val="accent5"/>
                </a:solidFill>
              </a:rPr>
              <a:t>Competencies (job tasks and knowledge, skills, abilities) not consistently defined</a:t>
            </a:r>
          </a:p>
          <a:p>
            <a:r>
              <a:rPr lang="en-US" altLang="en-US" sz="2400" dirty="0" smtClean="0">
                <a:solidFill>
                  <a:schemeClr val="accent5"/>
                </a:solidFill>
              </a:rPr>
              <a:t>Many credentials are too expensive and are not always available in all locations</a:t>
            </a:r>
          </a:p>
          <a:p>
            <a:r>
              <a:rPr lang="en-US" altLang="en-US" sz="2400" dirty="0" smtClean="0">
                <a:solidFill>
                  <a:schemeClr val="accent5"/>
                </a:solidFill>
              </a:rPr>
              <a:t>Confusion among certification, certificates and accreditation with stakeholders</a:t>
            </a:r>
          </a:p>
          <a:p>
            <a:r>
              <a:rPr lang="en-US" altLang="en-US" sz="2400" dirty="0" smtClean="0">
                <a:solidFill>
                  <a:schemeClr val="accent5"/>
                </a:solidFill>
              </a:rPr>
              <a:t>No understanding of the relationship between certificates, certifications and degrees and how they relate to pathways/flow/Intra-profession and inter-professional mobility</a:t>
            </a:r>
            <a:endParaRPr lang="en-US" altLang="en-US" sz="2400" dirty="0">
              <a:solidFill>
                <a:schemeClr val="accent5"/>
              </a:solidFill>
            </a:endParaRPr>
          </a:p>
          <a:p>
            <a:r>
              <a:rPr lang="en-US" altLang="en-US" sz="2400" dirty="0" smtClean="0">
                <a:solidFill>
                  <a:schemeClr val="accent5"/>
                </a:solidFill>
              </a:rPr>
              <a:t>Reliance </a:t>
            </a:r>
            <a:r>
              <a:rPr lang="en-US" altLang="en-US" sz="2400" dirty="0">
                <a:solidFill>
                  <a:schemeClr val="accent5"/>
                </a:solidFill>
              </a:rPr>
              <a:t>on different forms of assessment</a:t>
            </a:r>
          </a:p>
          <a:p>
            <a:r>
              <a:rPr lang="en-US" altLang="en-US" sz="2400" dirty="0">
                <a:solidFill>
                  <a:schemeClr val="accent5"/>
                </a:solidFill>
              </a:rPr>
              <a:t>Lack of </a:t>
            </a:r>
            <a:r>
              <a:rPr lang="en-US" altLang="en-US" sz="2400" dirty="0" smtClean="0">
                <a:solidFill>
                  <a:schemeClr val="accent5"/>
                </a:solidFill>
              </a:rPr>
              <a:t>transparency, lack </a:t>
            </a:r>
            <a:r>
              <a:rPr lang="en-US" altLang="en-US" sz="2400" dirty="0">
                <a:solidFill>
                  <a:schemeClr val="accent5"/>
                </a:solidFill>
              </a:rPr>
              <a:t>of portability and </a:t>
            </a:r>
            <a:r>
              <a:rPr lang="en-US" altLang="en-US" sz="2400" dirty="0" smtClean="0">
                <a:solidFill>
                  <a:schemeClr val="accent5"/>
                </a:solidFill>
              </a:rPr>
              <a:t>articulation</a:t>
            </a:r>
            <a:endParaRPr lang="en-US" altLang="en-US" sz="2400" dirty="0">
              <a:solidFill>
                <a:schemeClr val="accent5"/>
              </a:solidFill>
            </a:endParaRPr>
          </a:p>
          <a:p>
            <a:r>
              <a:rPr lang="en-US" altLang="en-US" sz="2400" dirty="0">
                <a:solidFill>
                  <a:schemeClr val="accent5"/>
                </a:solidFill>
              </a:rPr>
              <a:t>Mixed market value of credentials</a:t>
            </a:r>
          </a:p>
          <a:p>
            <a:r>
              <a:rPr lang="en-US" altLang="en-US" sz="2400" dirty="0" smtClean="0">
                <a:solidFill>
                  <a:schemeClr val="accent5"/>
                </a:solidFill>
              </a:rPr>
              <a:t>Credentials </a:t>
            </a:r>
            <a:r>
              <a:rPr lang="en-US" altLang="en-US" sz="2400" dirty="0">
                <a:solidFill>
                  <a:schemeClr val="accent5"/>
                </a:solidFill>
              </a:rPr>
              <a:t>can’t be used as proxies for competence</a:t>
            </a:r>
          </a:p>
          <a:p>
            <a:endParaRPr lang="en-US" altLang="en-US" sz="2400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14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6994" y="865995"/>
            <a:ext cx="1027622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accent5"/>
                </a:solidFill>
              </a:rPr>
              <a:t>The U.S. </a:t>
            </a:r>
            <a:r>
              <a:rPr lang="en-US" sz="3200" b="1" dirty="0" smtClean="0">
                <a:solidFill>
                  <a:schemeClr val="accent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Credentials Framework</a:t>
            </a:r>
          </a:p>
          <a:p>
            <a:pPr marL="74295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 smtClean="0">
                <a:solidFill>
                  <a:schemeClr val="accent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chemeClr val="accent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(Being developed by CSW and CLASP with support </a:t>
            </a:r>
          </a:p>
          <a:p>
            <a:pPr marL="74295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i="1" dirty="0" smtClean="0">
                <a:solidFill>
                  <a:schemeClr val="accent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from Lumina Foundation)</a:t>
            </a:r>
          </a:p>
          <a:p>
            <a:pPr marL="742950" marR="0" algn="ctr"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accent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chemeClr val="accent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Credential Framework provides a comprehensive framework for understanding the types of learning associated with the diverse array of credentials in the U.S. and </a:t>
            </a:r>
            <a:r>
              <a:rPr lang="en-US" sz="2400" dirty="0" smtClean="0">
                <a:solidFill>
                  <a:schemeClr val="accent5"/>
                </a:solidFill>
              </a:rPr>
              <a:t>offers </a:t>
            </a:r>
            <a:r>
              <a:rPr lang="en-US" sz="2400" dirty="0">
                <a:solidFill>
                  <a:schemeClr val="accent5"/>
                </a:solidFill>
              </a:rPr>
              <a:t>a unified way to depict levels of learning outcomes/competencies reflected in both degree and non-degree credentials. It aims to support integration, comparison and alignment across varied </a:t>
            </a:r>
            <a:r>
              <a:rPr lang="en-US" sz="2400" dirty="0" smtClean="0">
                <a:solidFill>
                  <a:schemeClr val="accent5"/>
                </a:solidFill>
              </a:rPr>
              <a:t>credentials and to value learning wherever it has occurred and allow students to “stack” credentials to advance in career pathways. </a:t>
            </a:r>
            <a:endParaRPr lang="en-US" sz="2400" dirty="0">
              <a:solidFill>
                <a:schemeClr val="accent5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303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2678356" y="1085850"/>
            <a:ext cx="6448425" cy="46863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Credentials Framework: Connecting the Dots Among Quality Credentials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		                                                                                 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678356" y="1085850"/>
            <a:ext cx="6448425" cy="4686300"/>
            <a:chOff x="-246771" y="-7620"/>
            <a:chExt cx="6448425" cy="4686300"/>
          </a:xfrm>
        </p:grpSpPr>
        <p:sp>
          <p:nvSpPr>
            <p:cNvPr id="6" name="Text Box 2"/>
            <p:cNvSpPr txBox="1"/>
            <p:nvPr/>
          </p:nvSpPr>
          <p:spPr>
            <a:xfrm>
              <a:off x="-246771" y="-7620"/>
              <a:ext cx="6448425" cy="46863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b="1" dirty="0">
                  <a:solidFill>
                    <a:schemeClr val="accent5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Credentials Framework: Connecting the Dots among Quality Credentials</a:t>
              </a:r>
              <a:endParaRPr lang="en-US" sz="2400" dirty="0">
                <a:solidFill>
                  <a:schemeClr val="accent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            		                                                                                    </a:t>
              </a: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                 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286000" y="1402080"/>
              <a:ext cx="1819656" cy="14538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CREDENTIALS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FRAMEWORK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86000" y="3497580"/>
              <a:ext cx="1819656" cy="96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DIGITAL BADGES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52400" y="3497580"/>
              <a:ext cx="1618488" cy="9875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DIPLOMAS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Postsecondary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52400" y="2225040"/>
              <a:ext cx="1600200" cy="10972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CERTIFICATES non-degree and degree, PS and other organizations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52400" y="1097280"/>
              <a:ext cx="1581785" cy="94170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DEGREES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442460" y="3444240"/>
              <a:ext cx="1673225" cy="10407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APPRENTICESHIP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CREDENTIALS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518660" y="2240280"/>
              <a:ext cx="1527048" cy="9875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LICENSES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533899" y="1043940"/>
              <a:ext cx="1581785" cy="10607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CERTIFICATIONS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737360" y="1272540"/>
              <a:ext cx="513715" cy="507365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1767840" y="1927860"/>
              <a:ext cx="533400" cy="480060"/>
            </a:xfrm>
            <a:prstGeom prst="straightConnector1">
              <a:avLst/>
            </a:prstGeom>
            <a:ln w="19050">
              <a:solidFill>
                <a:srgbClr val="0066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1699260" y="2811780"/>
              <a:ext cx="716280" cy="741045"/>
            </a:xfrm>
            <a:prstGeom prst="straightConnector1">
              <a:avLst/>
            </a:prstGeom>
            <a:ln w="19050">
              <a:solidFill>
                <a:srgbClr val="0066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3223260" y="2857500"/>
              <a:ext cx="22860" cy="641985"/>
            </a:xfrm>
            <a:prstGeom prst="straightConnector1">
              <a:avLst/>
            </a:prstGeom>
            <a:ln w="19050">
              <a:solidFill>
                <a:srgbClr val="0066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4099560" y="1272540"/>
              <a:ext cx="413385" cy="403860"/>
            </a:xfrm>
            <a:prstGeom prst="straightConnector1">
              <a:avLst/>
            </a:prstGeom>
            <a:ln w="19050">
              <a:solidFill>
                <a:srgbClr val="0066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099560" y="2217420"/>
              <a:ext cx="413385" cy="472440"/>
            </a:xfrm>
            <a:prstGeom prst="straightConnector1">
              <a:avLst/>
            </a:prstGeom>
            <a:ln w="19050">
              <a:solidFill>
                <a:srgbClr val="0066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023360" y="2811780"/>
              <a:ext cx="457200" cy="678180"/>
            </a:xfrm>
            <a:prstGeom prst="straightConnector1">
              <a:avLst/>
            </a:prstGeom>
            <a:ln w="19050">
              <a:solidFill>
                <a:srgbClr val="0066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3010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5"/>
          <p:cNvSpPr txBox="1">
            <a:spLocks noGrp="1"/>
          </p:cNvSpPr>
          <p:nvPr>
            <p:ph type="ctrTitle" idx="4294967295"/>
          </p:nvPr>
        </p:nvSpPr>
        <p:spPr>
          <a:xfrm>
            <a:off x="2052735" y="587829"/>
            <a:ext cx="7921690" cy="5673012"/>
          </a:xfrm>
          <a:prstGeom prst="rect">
            <a:avLst/>
          </a:prstGeom>
          <a:noFill/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039155" y="571500"/>
            <a:ext cx="7574573" cy="5402580"/>
            <a:chOff x="-1005987" y="-312420"/>
            <a:chExt cx="7574573" cy="5402580"/>
          </a:xfrm>
        </p:grpSpPr>
        <p:sp>
          <p:nvSpPr>
            <p:cNvPr id="6" name="Rounded Rectangle 5"/>
            <p:cNvSpPr/>
            <p:nvPr/>
          </p:nvSpPr>
          <p:spPr>
            <a:xfrm>
              <a:off x="2247900" y="2057400"/>
              <a:ext cx="1563370" cy="97536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cap="small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Credentials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cap="small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Framework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(Meta Framework)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914400" y="447675"/>
              <a:ext cx="1866900" cy="1038225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  <a:alpha val="9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Labor Market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Reference Instruments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(e.g., USDOL O*NET, Competency Frameworks, Job Profiling)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147060" y="447675"/>
              <a:ext cx="1668780" cy="969645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  <a:alpha val="9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Credential Registry Framing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(e.g. GWU-ANSI)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0" y="1615440"/>
              <a:ext cx="1866900" cy="762000"/>
            </a:xfrm>
            <a:prstGeom prst="roundRect">
              <a:avLst/>
            </a:prstGeom>
            <a:solidFill>
              <a:srgbClr val="5B9BD5">
                <a:lumMod val="60000"/>
                <a:lumOff val="40000"/>
                <a:alpha val="96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100" b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Transcript Portfolios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10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(e.g., WICHE Interstate Passport)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0" y="2506980"/>
              <a:ext cx="1866900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  <a:alpha val="9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Industry Sector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Credentials Alignment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(e.g., NNBIA Blueprint)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122420" y="1615440"/>
              <a:ext cx="1866900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  <a:alpha val="9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Credit Definition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(e.g. Carnegie Unit rethinking)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278380" y="1394460"/>
              <a:ext cx="609600" cy="66294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2987040" y="1417320"/>
              <a:ext cx="441960" cy="64008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866900" y="1927860"/>
              <a:ext cx="411480" cy="18288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4152900" y="2522220"/>
              <a:ext cx="1866900" cy="8001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  <a:alpha val="9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Higher Education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Degrees Alignment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(e.g., DQP, Tuning, Discipline &amp; Field of Study Specific)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3764280" y="1927860"/>
              <a:ext cx="350520" cy="18288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1866900" y="2750820"/>
              <a:ext cx="381000" cy="6858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38100" y="3383280"/>
              <a:ext cx="1866900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  <a:alpha val="9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K-12 Education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(e.g., Common Core State Standards)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 flipV="1">
              <a:off x="3810000" y="2682240"/>
              <a:ext cx="343535" cy="28194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ed Rectangle 19"/>
            <p:cNvSpPr/>
            <p:nvPr/>
          </p:nvSpPr>
          <p:spPr>
            <a:xfrm>
              <a:off x="60960" y="4305300"/>
              <a:ext cx="1771650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  <a:alpha val="9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Competency-Based Post-Secondary Education Expansion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ln>
                    <a:noFill/>
                  </a:ln>
                  <a:noFill/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122420" y="3421380"/>
              <a:ext cx="1905000" cy="762000"/>
            </a:xfrm>
            <a:prstGeom prst="roundRect">
              <a:avLst/>
            </a:prstGeom>
            <a:solidFill>
              <a:srgbClr val="5B9BD5">
                <a:lumMod val="60000"/>
                <a:lumOff val="40000"/>
                <a:alpha val="96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Career &amp; Technical Education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(e.g. Career Clusters)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1905000" y="3032760"/>
              <a:ext cx="624840" cy="5334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1836420" y="3086100"/>
              <a:ext cx="944880" cy="128778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le 23"/>
            <p:cNvSpPr/>
            <p:nvPr/>
          </p:nvSpPr>
          <p:spPr>
            <a:xfrm>
              <a:off x="4206240" y="4328160"/>
              <a:ext cx="1895475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  <a:alpha val="9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Prior Learning Assessment Expansion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133600" y="4290060"/>
              <a:ext cx="1781175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  <a:alpha val="9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Factoring Competencies into Academic &amp; Professional Accreditation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3505200" y="3032760"/>
              <a:ext cx="609600" cy="7620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3337560" y="3032760"/>
              <a:ext cx="868680" cy="145542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2903220" y="3032760"/>
              <a:ext cx="167640" cy="130302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27"/>
            <p:cNvSpPr txBox="1"/>
            <p:nvPr/>
          </p:nvSpPr>
          <p:spPr>
            <a:xfrm>
              <a:off x="-1005987" y="-312420"/>
              <a:ext cx="7574573" cy="3619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2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Credentials Framework Complements Other Key Initiatives</a:t>
              </a:r>
              <a:endPara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628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0664" y="842723"/>
            <a:ext cx="9144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is a U.S. Credential Framework Important?</a:t>
            </a:r>
          </a:p>
          <a:p>
            <a:pPr algn="ctr"/>
            <a:r>
              <a:rPr lang="en-US" sz="2800" b="1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chemeClr val="accent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Credentials Framework based on outcomes based performance measures of learning (not time-based) promotes transparency, comparability and portability of credentials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Clear value propositions can and must be articulated for learners, employers, and educators from the creation of a unified Credentials Framework. Framing clear, compelling value propositions is essential to stakeholder adoption.</a:t>
            </a:r>
            <a:endParaRPr lang="en-US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unified Framework is essential to maximize opportunities for all learners. Labor market value is integral to definition of a quality “non-degree” credential.  </a:t>
            </a:r>
            <a:endParaRPr lang="en-US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Competencies within a framework need to include three core dimensions: knowledge, skills, abilities. The Credentials Framework needs multiple levels of competency to reflect the diversity of learning and complexity reflected by various credentials. </a:t>
            </a:r>
            <a:endParaRPr lang="en-US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Framework needs to reflect that credentials are acquired and used both in linear and non-linear ways. Credentialing in U.S. involves diverse organizations and approaches. </a:t>
            </a:r>
            <a:endParaRPr lang="en-US" dirty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99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1136</Words>
  <Application>Microsoft Office PowerPoint</Application>
  <PresentationFormat>Widescreen</PresentationFormat>
  <Paragraphs>132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Lucida Sans Unicode</vt:lpstr>
      <vt:lpstr>Symbol</vt:lpstr>
      <vt:lpstr>Times New Roman</vt:lpstr>
      <vt:lpstr>Wingdings</vt:lpstr>
      <vt:lpstr>Wingdings 2</vt:lpstr>
      <vt:lpstr>Office Theme</vt:lpstr>
      <vt:lpstr>NGA 2014 Summer Workforce Meetings </vt:lpstr>
      <vt:lpstr>Credentials: It’s all about Valuing Learning</vt:lpstr>
      <vt:lpstr>PowerPoint Presentation</vt:lpstr>
      <vt:lpstr>Challenges: Credentials . . . and Majors/Occupations Matter</vt:lpstr>
      <vt:lpstr>Key Challenges to Credentialing</vt:lpstr>
      <vt:lpstr>PowerPoint Presentation</vt:lpstr>
      <vt:lpstr>PowerPoint Presentation</vt:lpstr>
      <vt:lpstr> </vt:lpstr>
      <vt:lpstr>PowerPoint Presentation</vt:lpstr>
      <vt:lpstr>Institutional, State, Federal Policy Recommendations:</vt:lpstr>
      <vt:lpstr>Institutional, State, Federal Policy Recommendations: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kbird</dc:creator>
  <cp:lastModifiedBy>Melodee</cp:lastModifiedBy>
  <cp:revision>58</cp:revision>
  <dcterms:created xsi:type="dcterms:W3CDTF">2014-07-22T15:35:24Z</dcterms:created>
  <dcterms:modified xsi:type="dcterms:W3CDTF">2014-09-03T14:30:13Z</dcterms:modified>
</cp:coreProperties>
</file>